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8"/>
  </p:notesMasterIdLst>
  <p:sldIdLst>
    <p:sldId id="271" r:id="rId2"/>
    <p:sldId id="296" r:id="rId3"/>
    <p:sldId id="341" r:id="rId4"/>
    <p:sldId id="297" r:id="rId5"/>
    <p:sldId id="298" r:id="rId6"/>
    <p:sldId id="342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7463CEC-E63D-6A4A-B69A-B90E4DAEE2BD}" type="slidenum">
              <a:rPr lang="en-US"/>
              <a:pPr/>
              <a:t>2</a:t>
            </a:fld>
            <a:endParaRPr lang="en-US"/>
          </a:p>
        </p:txBody>
      </p:sp>
      <p:sp>
        <p:nvSpPr>
          <p:cNvPr id="44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AFD25E-7CCE-6042-90C0-EDE4561BC7C2}" type="slidenum">
              <a:rPr lang="en-US"/>
              <a:pPr/>
              <a:t>4</a:t>
            </a:fld>
            <a:endParaRPr lang="en-US"/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1B93342-B409-D749-B601-8A84CD6C16CC}" type="slidenum">
              <a:rPr lang="en-US"/>
              <a:pPr/>
              <a:t>5</a:t>
            </a:fld>
            <a:endParaRPr lang="en-US"/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4/16/20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2.png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Complex Decisions:</a:t>
            </a:r>
            <a:br>
              <a:rPr lang="en-US" sz="6000" dirty="0"/>
            </a:br>
            <a:r>
              <a:rPr lang="en-US" sz="6000" dirty="0"/>
              <a:t>Sequential Interactions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A444CF2-4759-2748-BF6B-2835DC5134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961"/>
    </mc:Choice>
    <mc:Fallback>
      <p:transition spd="slow" advTm="12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Markov Decision Process (MDP)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dirty="0"/>
              <a:t>Set of states S, set of actions A, initial state S</a:t>
            </a:r>
            <a:r>
              <a:rPr lang="en-US" baseline="-25000" dirty="0"/>
              <a:t>0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Transition model </a:t>
            </a:r>
            <a:r>
              <a:rPr lang="en-US" dirty="0" err="1"/>
              <a:t>P(s’|s,a</a:t>
            </a:r>
            <a:r>
              <a:rPr lang="en-US" dirty="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P( [1,2] | [1,1], up ) = 0.8</a:t>
            </a:r>
          </a:p>
          <a:p>
            <a:pPr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dirty="0"/>
              <a:t>Reward function </a:t>
            </a:r>
            <a:r>
              <a:rPr lang="en-US" dirty="0" err="1"/>
              <a:t>r(s</a:t>
            </a:r>
            <a:r>
              <a:rPr lang="en-US" dirty="0"/>
              <a:t>)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 err="1"/>
              <a:t>r</a:t>
            </a:r>
            <a:r>
              <a:rPr lang="en-US" dirty="0"/>
              <a:t>( [4,3] ) = +1</a:t>
            </a:r>
          </a:p>
          <a:p>
            <a:pPr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dirty="0"/>
              <a:t>Goal: maximize cumulative reward in the long run</a:t>
            </a:r>
          </a:p>
          <a:p>
            <a:pPr lvl="3"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dirty="0"/>
              <a:t>Policy: mapping from S to A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 err="1"/>
              <a:t>(s</a:t>
            </a:r>
            <a:r>
              <a:rPr lang="en-US" dirty="0"/>
              <a:t>) or </a:t>
            </a:r>
            <a:r>
              <a:rPr lang="en-US" dirty="0" err="1">
                <a:latin typeface="Symbol" charset="2"/>
                <a:sym typeface="Symbol" charset="2"/>
              </a:rPr>
              <a:t></a:t>
            </a:r>
            <a:r>
              <a:rPr lang="en-US" dirty="0" err="1"/>
              <a:t>(s,a</a:t>
            </a:r>
            <a:r>
              <a:rPr lang="en-US" dirty="0"/>
              <a:t>)</a:t>
            </a:r>
          </a:p>
          <a:p>
            <a:pPr lvl="3" eaLnBrk="1" hangingPunct="1">
              <a:lnSpc>
                <a:spcPct val="90000"/>
              </a:lnSpc>
            </a:pPr>
            <a:endParaRPr lang="en-US" dirty="0"/>
          </a:p>
          <a:p>
            <a:pPr eaLnBrk="1" hangingPunct="1">
              <a:lnSpc>
                <a:spcPct val="90000"/>
              </a:lnSpc>
            </a:pPr>
            <a:r>
              <a:rPr lang="en-US" dirty="0"/>
              <a:t>Reinforcement learning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transitions and rewards not available</a:t>
            </a:r>
          </a:p>
          <a:p>
            <a:pPr lvl="1" eaLnBrk="1" hangingPunct="1">
              <a:lnSpc>
                <a:spcPct val="90000"/>
              </a:lnSpc>
            </a:pPr>
            <a:r>
              <a:rPr lang="en-US" dirty="0"/>
              <a:t>how to explore the environment</a:t>
            </a:r>
          </a:p>
        </p:txBody>
      </p:sp>
      <p:sp>
        <p:nvSpPr>
          <p:cNvPr id="43012" name="Rectangle 4"/>
          <p:cNvSpPr>
            <a:spLocks noChangeArrowheads="1"/>
          </p:cNvSpPr>
          <p:nvPr/>
        </p:nvSpPr>
        <p:spPr bwMode="auto">
          <a:xfrm>
            <a:off x="6427788" y="2416175"/>
            <a:ext cx="1295400" cy="381000"/>
          </a:xfrm>
          <a:prstGeom prst="rect">
            <a:avLst/>
          </a:prstGeom>
          <a:solidFill>
            <a:srgbClr val="FFCC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latin typeface="Trebuchet MS" charset="0"/>
              </a:rPr>
              <a:t>environment</a:t>
            </a:r>
          </a:p>
        </p:txBody>
      </p:sp>
      <p:sp>
        <p:nvSpPr>
          <p:cNvPr id="43013" name="Rectangle 5"/>
          <p:cNvSpPr>
            <a:spLocks noChangeArrowheads="1"/>
          </p:cNvSpPr>
          <p:nvPr/>
        </p:nvSpPr>
        <p:spPr bwMode="auto">
          <a:xfrm>
            <a:off x="6732588" y="3178175"/>
            <a:ext cx="685800" cy="381000"/>
          </a:xfrm>
          <a:prstGeom prst="rect">
            <a:avLst/>
          </a:prstGeom>
          <a:solidFill>
            <a:srgbClr val="FFCC00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r>
              <a:rPr lang="en-US">
                <a:latin typeface="Trebuchet MS" charset="0"/>
              </a:rPr>
              <a:t>agent</a:t>
            </a:r>
          </a:p>
        </p:txBody>
      </p:sp>
      <p:cxnSp>
        <p:nvCxnSpPr>
          <p:cNvPr id="43014" name="AutoShape 6"/>
          <p:cNvCxnSpPr>
            <a:cxnSpLocks noChangeShapeType="1"/>
            <a:stCxn id="43013" idx="3"/>
            <a:endCxn id="43012" idx="3"/>
          </p:cNvCxnSpPr>
          <p:nvPr/>
        </p:nvCxnSpPr>
        <p:spPr bwMode="auto">
          <a:xfrm flipV="1">
            <a:off x="7418388" y="2606675"/>
            <a:ext cx="304800" cy="762000"/>
          </a:xfrm>
          <a:prstGeom prst="curvedConnector3">
            <a:avLst>
              <a:gd name="adj1" fmla="val 205208"/>
            </a:avLst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</p:cxnSp>
      <p:cxnSp>
        <p:nvCxnSpPr>
          <p:cNvPr id="43015" name="AutoShape 7"/>
          <p:cNvCxnSpPr>
            <a:cxnSpLocks noChangeShapeType="1"/>
            <a:stCxn id="43012" idx="1"/>
            <a:endCxn id="43013" idx="1"/>
          </p:cNvCxnSpPr>
          <p:nvPr/>
        </p:nvCxnSpPr>
        <p:spPr bwMode="auto">
          <a:xfrm rot="10800000" flipH="1" flipV="1">
            <a:off x="6427788" y="2606675"/>
            <a:ext cx="304800" cy="762000"/>
          </a:xfrm>
          <a:prstGeom prst="curvedConnector3">
            <a:avLst>
              <a:gd name="adj1" fmla="val -108856"/>
            </a:avLst>
          </a:prstGeom>
          <a:noFill/>
          <a:ln w="38100">
            <a:solidFill>
              <a:schemeClr val="tx1"/>
            </a:solidFill>
            <a:round/>
            <a:headEnd/>
            <a:tailEnd type="triangle" w="med" len="lg"/>
          </a:ln>
        </p:spPr>
      </p:cxnSp>
      <p:sp>
        <p:nvSpPr>
          <p:cNvPr id="43016" name="Text Box 9"/>
          <p:cNvSpPr txBox="1">
            <a:spLocks noChangeArrowheads="1"/>
          </p:cNvSpPr>
          <p:nvPr/>
        </p:nvSpPr>
        <p:spPr bwMode="auto">
          <a:xfrm>
            <a:off x="8088313" y="2857500"/>
            <a:ext cx="750887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Trebuchet MS" charset="0"/>
              </a:rPr>
              <a:t>action</a:t>
            </a:r>
          </a:p>
        </p:txBody>
      </p:sp>
      <p:sp>
        <p:nvSpPr>
          <p:cNvPr id="43017" name="Text Box 10"/>
          <p:cNvSpPr txBox="1">
            <a:spLocks noChangeArrowheads="1"/>
          </p:cNvSpPr>
          <p:nvPr/>
        </p:nvSpPr>
        <p:spPr bwMode="auto">
          <a:xfrm>
            <a:off x="5072063" y="2797175"/>
            <a:ext cx="1081087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latin typeface="Trebuchet MS" charset="0"/>
              </a:rPr>
              <a:t>reward</a:t>
            </a:r>
          </a:p>
          <a:p>
            <a:pPr algn="ctr"/>
            <a:r>
              <a:rPr lang="en-US">
                <a:latin typeface="Trebuchet MS" charset="0"/>
              </a:rPr>
              <a:t>new state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0976710-5609-EA40-8E31-0B79A08A66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427"/>
    </mc:Choice>
    <mc:Fallback>
      <p:transition spd="slow" advTm="4474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 Assumption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Markov property?</a:t>
            </a:r>
          </a:p>
          <a:p>
            <a:pPr lvl="1"/>
            <a:r>
              <a:rPr lang="en-US" dirty="0"/>
              <a:t>Transition probability and rewards depend </a:t>
            </a:r>
            <a:r>
              <a:rPr lang="en-US" b="1" i="1" dirty="0">
                <a:solidFill>
                  <a:srgbClr val="FF0000"/>
                </a:solidFill>
              </a:rPr>
              <a:t>only </a:t>
            </a:r>
            <a:r>
              <a:rPr lang="en-US" dirty="0"/>
              <a:t>on the current state</a:t>
            </a:r>
          </a:p>
          <a:p>
            <a:pPr lvl="1"/>
            <a:r>
              <a:rPr lang="en-US" dirty="0"/>
              <a:t>Optimal policy depends only on current state</a:t>
            </a:r>
          </a:p>
          <a:p>
            <a:r>
              <a:rPr lang="en-US" dirty="0"/>
              <a:t>Avoids the need to remember the history!</a:t>
            </a:r>
          </a:p>
          <a:p>
            <a:pPr lvl="1"/>
            <a:r>
              <a:rPr lang="en-US" dirty="0"/>
              <a:t>Exponential in length of history</a:t>
            </a:r>
          </a:p>
          <a:p>
            <a:r>
              <a:rPr lang="en-US" dirty="0"/>
              <a:t>Partial </a:t>
            </a:r>
            <a:r>
              <a:rPr lang="en-US" dirty="0" err="1"/>
              <a:t>observability</a:t>
            </a:r>
            <a:r>
              <a:rPr lang="en-US" dirty="0"/>
              <a:t> (POMDP)  breaks this property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6EC5254-BF40-7746-8146-E14B09F055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0495"/>
    </mc:Choice>
    <mc:Fallback>
      <p:transition spd="slow" advTm="190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Computing return from rewards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eaLnBrk="1" hangingPunct="1"/>
            <a:r>
              <a:rPr lang="en-US" dirty="0"/>
              <a:t>episodic (vs. continuing) tasks</a:t>
            </a:r>
          </a:p>
          <a:p>
            <a:pPr lvl="1" eaLnBrk="1" hangingPunct="1"/>
            <a:r>
              <a:rPr lang="en-US" dirty="0"/>
              <a:t>“game over” after N steps</a:t>
            </a:r>
          </a:p>
          <a:p>
            <a:pPr lvl="1" eaLnBrk="1" hangingPunct="1"/>
            <a:r>
              <a:rPr lang="en-US" dirty="0"/>
              <a:t>optimal policy depends on N; harder to analyze</a:t>
            </a:r>
          </a:p>
          <a:p>
            <a:pPr eaLnBrk="1" hangingPunct="1"/>
            <a:r>
              <a:rPr lang="en-US" dirty="0"/>
              <a:t>additive rewards</a:t>
            </a:r>
          </a:p>
          <a:p>
            <a:pPr lvl="1" eaLnBrk="1" hangingPunct="1"/>
            <a:r>
              <a:rPr lang="en-US" dirty="0"/>
              <a:t>V(s</a:t>
            </a:r>
            <a:r>
              <a:rPr lang="en-US" baseline="-25000" dirty="0"/>
              <a:t>0</a:t>
            </a:r>
            <a:r>
              <a:rPr lang="en-US" dirty="0"/>
              <a:t>, s</a:t>
            </a:r>
            <a:r>
              <a:rPr lang="en-US" baseline="-25000" dirty="0"/>
              <a:t>1</a:t>
            </a:r>
            <a:r>
              <a:rPr lang="en-US" dirty="0"/>
              <a:t>, …) = r(s</a:t>
            </a:r>
            <a:r>
              <a:rPr lang="en-US" baseline="-25000" dirty="0"/>
              <a:t>0</a:t>
            </a:r>
            <a:r>
              <a:rPr lang="en-US" dirty="0"/>
              <a:t>) + r(s</a:t>
            </a:r>
            <a:r>
              <a:rPr lang="en-US" baseline="-25000" dirty="0"/>
              <a:t>1</a:t>
            </a:r>
            <a:r>
              <a:rPr lang="en-US" dirty="0"/>
              <a:t>) + r(s</a:t>
            </a:r>
            <a:r>
              <a:rPr lang="en-US" baseline="-25000" dirty="0"/>
              <a:t>2</a:t>
            </a:r>
            <a:r>
              <a:rPr lang="en-US" dirty="0"/>
              <a:t>) + …</a:t>
            </a:r>
          </a:p>
          <a:p>
            <a:pPr lvl="1" eaLnBrk="1" hangingPunct="1"/>
            <a:r>
              <a:rPr lang="en-US" dirty="0"/>
              <a:t>infinite value for continuing tasks</a:t>
            </a:r>
          </a:p>
          <a:p>
            <a:r>
              <a:rPr lang="en-US" dirty="0"/>
              <a:t>average reward per time step</a:t>
            </a:r>
          </a:p>
          <a:p>
            <a:pPr lvl="1"/>
            <a:r>
              <a:rPr lang="en-US" dirty="0"/>
              <a:t>bounded value</a:t>
            </a:r>
          </a:p>
          <a:p>
            <a:pPr eaLnBrk="1" hangingPunct="1"/>
            <a:r>
              <a:rPr lang="en-US" dirty="0"/>
              <a:t>discounted rewards</a:t>
            </a:r>
          </a:p>
          <a:p>
            <a:pPr lvl="1" eaLnBrk="1" hangingPunct="1"/>
            <a:r>
              <a:rPr lang="en-US" dirty="0"/>
              <a:t>V(s</a:t>
            </a:r>
            <a:r>
              <a:rPr lang="en-US" baseline="-25000" dirty="0"/>
              <a:t>0</a:t>
            </a:r>
            <a:r>
              <a:rPr lang="en-US" dirty="0"/>
              <a:t>, s</a:t>
            </a:r>
            <a:r>
              <a:rPr lang="en-US" baseline="-25000" dirty="0"/>
              <a:t>1</a:t>
            </a:r>
            <a:r>
              <a:rPr lang="en-US" dirty="0"/>
              <a:t>, …) = r(s</a:t>
            </a:r>
            <a:r>
              <a:rPr lang="en-US" baseline="-25000" dirty="0"/>
              <a:t>0</a:t>
            </a:r>
            <a:r>
              <a:rPr lang="en-US" dirty="0"/>
              <a:t>) + </a:t>
            </a:r>
            <a:r>
              <a:rPr lang="el-GR" dirty="0"/>
              <a:t>γ</a:t>
            </a:r>
            <a:r>
              <a:rPr lang="en-US" dirty="0"/>
              <a:t>*r(s</a:t>
            </a:r>
            <a:r>
              <a:rPr lang="en-US" baseline="-25000" dirty="0"/>
              <a:t>1</a:t>
            </a:r>
            <a:r>
              <a:rPr lang="en-US" dirty="0"/>
              <a:t>) + </a:t>
            </a:r>
            <a:r>
              <a:rPr lang="el-GR" dirty="0"/>
              <a:t>γ</a:t>
            </a:r>
            <a:r>
              <a:rPr lang="en-US" baseline="30000" dirty="0"/>
              <a:t>2</a:t>
            </a:r>
            <a:r>
              <a:rPr lang="en-US" dirty="0"/>
              <a:t>*r(s</a:t>
            </a:r>
            <a:r>
              <a:rPr lang="en-US" baseline="-25000" dirty="0"/>
              <a:t>2</a:t>
            </a:r>
            <a:r>
              <a:rPr lang="en-US" dirty="0"/>
              <a:t>) + …</a:t>
            </a:r>
          </a:p>
          <a:p>
            <a:pPr lvl="1" eaLnBrk="1" hangingPunct="1"/>
            <a:r>
              <a:rPr lang="en-US" dirty="0"/>
              <a:t>value bounded if rewards bounded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6990621-213D-4045-B7C0-741A21A34E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Value functions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08176"/>
            <a:ext cx="8534400" cy="56388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dirty="0"/>
              <a:t>state value function: </a:t>
            </a:r>
            <a:r>
              <a:rPr lang="en-US" sz="2800" dirty="0" err="1"/>
              <a:t>V</a:t>
            </a:r>
            <a:r>
              <a:rPr lang="en-US" sz="2800" baseline="30000" dirty="0" err="1">
                <a:latin typeface="Symbol" charset="2"/>
                <a:sym typeface="Symbol" charset="2"/>
              </a:rPr>
              <a:t></a:t>
            </a:r>
            <a:r>
              <a:rPr lang="en-US" sz="2800" dirty="0" err="1"/>
              <a:t>(s</a:t>
            </a:r>
            <a:r>
              <a:rPr lang="en-US" sz="2800" dirty="0"/>
              <a:t>)</a:t>
            </a:r>
          </a:p>
          <a:p>
            <a:pPr lvl="1" eaLnBrk="1" hangingPunct="1"/>
            <a:r>
              <a:rPr lang="en-US" sz="2400" dirty="0"/>
              <a:t>expected return when starting in </a:t>
            </a:r>
            <a:r>
              <a:rPr lang="en-US" sz="2400" i="1" dirty="0" err="1"/>
              <a:t>s</a:t>
            </a:r>
            <a:r>
              <a:rPr lang="en-US" sz="2400" dirty="0"/>
              <a:t> and following </a:t>
            </a:r>
            <a:r>
              <a:rPr lang="en-US" sz="2400" dirty="0" err="1">
                <a:latin typeface="Symbol" charset="2"/>
                <a:sym typeface="Symbol" charset="2"/>
              </a:rPr>
              <a:t></a:t>
            </a:r>
            <a:endParaRPr lang="en-US" sz="2800" dirty="0"/>
          </a:p>
          <a:p>
            <a:pPr eaLnBrk="1" hangingPunct="1"/>
            <a:r>
              <a:rPr lang="en-US" sz="2800" dirty="0"/>
              <a:t>state-action value function: </a:t>
            </a:r>
            <a:r>
              <a:rPr lang="en-US" sz="2800" dirty="0" err="1"/>
              <a:t>Q</a:t>
            </a:r>
            <a:r>
              <a:rPr lang="en-US" sz="2800" baseline="30000" dirty="0" err="1">
                <a:latin typeface="Symbol" charset="2"/>
                <a:sym typeface="Symbol" charset="2"/>
              </a:rPr>
              <a:t></a:t>
            </a:r>
            <a:r>
              <a:rPr lang="en-US" sz="2800" dirty="0" err="1"/>
              <a:t>(s,a</a:t>
            </a:r>
            <a:r>
              <a:rPr lang="en-US" sz="2800" dirty="0"/>
              <a:t>)</a:t>
            </a:r>
          </a:p>
          <a:p>
            <a:pPr lvl="1" eaLnBrk="1" hangingPunct="1"/>
            <a:r>
              <a:rPr lang="en-US" sz="2400" dirty="0"/>
              <a:t>expected return when starting in </a:t>
            </a:r>
            <a:r>
              <a:rPr lang="en-US" sz="2400" i="1" dirty="0" err="1"/>
              <a:t>s</a:t>
            </a:r>
            <a:r>
              <a:rPr lang="en-US" sz="2400" dirty="0"/>
              <a:t>, performing </a:t>
            </a:r>
            <a:r>
              <a:rPr lang="en-US" sz="2400" i="1" dirty="0"/>
              <a:t>a,</a:t>
            </a:r>
            <a:r>
              <a:rPr lang="en-US" sz="2400" dirty="0"/>
              <a:t> and following </a:t>
            </a:r>
            <a:r>
              <a:rPr lang="en-US" sz="2400" dirty="0" err="1">
                <a:latin typeface="Symbol" charset="2"/>
                <a:sym typeface="Symbol" charset="2"/>
              </a:rPr>
              <a:t></a:t>
            </a:r>
            <a:endParaRPr lang="en-US" sz="2400" dirty="0"/>
          </a:p>
          <a:p>
            <a:pPr eaLnBrk="1" hangingPunct="1"/>
            <a:r>
              <a:rPr lang="en-US" sz="2800" dirty="0"/>
              <a:t>useful for finding the optimal policy</a:t>
            </a:r>
          </a:p>
          <a:p>
            <a:pPr lvl="1" eaLnBrk="1" hangingPunct="1"/>
            <a:r>
              <a:rPr lang="en-US" sz="2400" dirty="0"/>
              <a:t>can estimate from experience</a:t>
            </a:r>
          </a:p>
          <a:p>
            <a:pPr lvl="1" eaLnBrk="1" hangingPunct="1"/>
            <a:r>
              <a:rPr lang="en-US" sz="2400" dirty="0"/>
              <a:t>pick the best action using </a:t>
            </a:r>
            <a:r>
              <a:rPr lang="en-US" sz="2400" dirty="0" err="1"/>
              <a:t>Q</a:t>
            </a:r>
            <a:r>
              <a:rPr lang="en-US" sz="2400" baseline="30000" dirty="0" err="1">
                <a:latin typeface="Symbol" charset="2"/>
                <a:sym typeface="Symbol" charset="2"/>
              </a:rPr>
              <a:t></a:t>
            </a:r>
            <a:r>
              <a:rPr lang="en-US" sz="2400" dirty="0" err="1"/>
              <a:t>(s,a</a:t>
            </a:r>
            <a:r>
              <a:rPr lang="en-US" sz="2400" dirty="0"/>
              <a:t>)</a:t>
            </a:r>
          </a:p>
          <a:p>
            <a:pPr eaLnBrk="1" hangingPunct="1"/>
            <a:r>
              <a:rPr lang="en-US" sz="2800" dirty="0"/>
              <a:t>Bellman equation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6477000" y="3733800"/>
            <a:ext cx="2209800" cy="1371600"/>
            <a:chOff x="672" y="2496"/>
            <a:chExt cx="912" cy="576"/>
          </a:xfrm>
        </p:grpSpPr>
        <p:sp>
          <p:nvSpPr>
            <p:cNvPr id="47114" name="Line 5"/>
            <p:cNvSpPr>
              <a:spLocks noChangeShapeType="1"/>
            </p:cNvSpPr>
            <p:nvPr/>
          </p:nvSpPr>
          <p:spPr bwMode="auto">
            <a:xfrm flipH="1">
              <a:off x="793" y="2544"/>
              <a:ext cx="311" cy="225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15" name="Line 6"/>
            <p:cNvSpPr>
              <a:spLocks noChangeShapeType="1"/>
            </p:cNvSpPr>
            <p:nvPr/>
          </p:nvSpPr>
          <p:spPr bwMode="auto">
            <a:xfrm flipH="1">
              <a:off x="1096" y="2544"/>
              <a:ext cx="8" cy="21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16" name="Line 7"/>
            <p:cNvSpPr>
              <a:spLocks noChangeShapeType="1"/>
            </p:cNvSpPr>
            <p:nvPr/>
          </p:nvSpPr>
          <p:spPr bwMode="auto">
            <a:xfrm>
              <a:off x="1104" y="2544"/>
              <a:ext cx="295" cy="21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17" name="Line 8"/>
            <p:cNvSpPr>
              <a:spLocks noChangeShapeType="1"/>
            </p:cNvSpPr>
            <p:nvPr/>
          </p:nvSpPr>
          <p:spPr bwMode="auto">
            <a:xfrm flipV="1">
              <a:off x="720" y="2736"/>
              <a:ext cx="96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18" name="Line 9"/>
            <p:cNvSpPr>
              <a:spLocks noChangeShapeType="1"/>
            </p:cNvSpPr>
            <p:nvPr/>
          </p:nvSpPr>
          <p:spPr bwMode="auto">
            <a:xfrm flipH="1" flipV="1">
              <a:off x="816" y="2736"/>
              <a:ext cx="48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19" name="Line 10"/>
            <p:cNvSpPr>
              <a:spLocks noChangeShapeType="1"/>
            </p:cNvSpPr>
            <p:nvPr/>
          </p:nvSpPr>
          <p:spPr bwMode="auto">
            <a:xfrm flipV="1">
              <a:off x="1056" y="2736"/>
              <a:ext cx="48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0" name="Line 11"/>
            <p:cNvSpPr>
              <a:spLocks noChangeShapeType="1"/>
            </p:cNvSpPr>
            <p:nvPr/>
          </p:nvSpPr>
          <p:spPr bwMode="auto">
            <a:xfrm flipH="1" flipV="1">
              <a:off x="1104" y="2736"/>
              <a:ext cx="96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1" name="Line 12"/>
            <p:cNvSpPr>
              <a:spLocks noChangeShapeType="1"/>
            </p:cNvSpPr>
            <p:nvPr/>
          </p:nvSpPr>
          <p:spPr bwMode="auto">
            <a:xfrm flipV="1">
              <a:off x="1392" y="2736"/>
              <a:ext cx="0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2" name="Line 13"/>
            <p:cNvSpPr>
              <a:spLocks noChangeShapeType="1"/>
            </p:cNvSpPr>
            <p:nvPr/>
          </p:nvSpPr>
          <p:spPr bwMode="auto">
            <a:xfrm flipH="1" flipV="1">
              <a:off x="1392" y="2736"/>
              <a:ext cx="144" cy="288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3" name="Oval 14"/>
            <p:cNvSpPr>
              <a:spLocks noChangeArrowheads="1"/>
            </p:cNvSpPr>
            <p:nvPr/>
          </p:nvSpPr>
          <p:spPr bwMode="auto">
            <a:xfrm>
              <a:off x="1056" y="249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4" name="Oval 15"/>
            <p:cNvSpPr>
              <a:spLocks noChangeArrowheads="1"/>
            </p:cNvSpPr>
            <p:nvPr/>
          </p:nvSpPr>
          <p:spPr bwMode="auto">
            <a:xfrm>
              <a:off x="777" y="2721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5" name="Oval 16"/>
            <p:cNvSpPr>
              <a:spLocks noChangeArrowheads="1"/>
            </p:cNvSpPr>
            <p:nvPr/>
          </p:nvSpPr>
          <p:spPr bwMode="auto">
            <a:xfrm>
              <a:off x="1068" y="2721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6" name="Oval 17"/>
            <p:cNvSpPr>
              <a:spLocks noChangeArrowheads="1"/>
            </p:cNvSpPr>
            <p:nvPr/>
          </p:nvSpPr>
          <p:spPr bwMode="auto">
            <a:xfrm>
              <a:off x="1365" y="2721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7" name="Oval 18"/>
            <p:cNvSpPr>
              <a:spLocks noChangeArrowheads="1"/>
            </p:cNvSpPr>
            <p:nvPr/>
          </p:nvSpPr>
          <p:spPr bwMode="auto">
            <a:xfrm>
              <a:off x="672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8" name="Oval 19"/>
            <p:cNvSpPr>
              <a:spLocks noChangeArrowheads="1"/>
            </p:cNvSpPr>
            <p:nvPr/>
          </p:nvSpPr>
          <p:spPr bwMode="auto">
            <a:xfrm>
              <a:off x="816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29" name="Oval 20"/>
            <p:cNvSpPr>
              <a:spLocks noChangeArrowheads="1"/>
            </p:cNvSpPr>
            <p:nvPr/>
          </p:nvSpPr>
          <p:spPr bwMode="auto">
            <a:xfrm>
              <a:off x="1008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30" name="Oval 21"/>
            <p:cNvSpPr>
              <a:spLocks noChangeArrowheads="1"/>
            </p:cNvSpPr>
            <p:nvPr/>
          </p:nvSpPr>
          <p:spPr bwMode="auto">
            <a:xfrm>
              <a:off x="1152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31" name="Oval 22"/>
            <p:cNvSpPr>
              <a:spLocks noChangeArrowheads="1"/>
            </p:cNvSpPr>
            <p:nvPr/>
          </p:nvSpPr>
          <p:spPr bwMode="auto">
            <a:xfrm>
              <a:off x="1344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132" name="Oval 23"/>
            <p:cNvSpPr>
              <a:spLocks noChangeArrowheads="1"/>
            </p:cNvSpPr>
            <p:nvPr/>
          </p:nvSpPr>
          <p:spPr bwMode="auto">
            <a:xfrm>
              <a:off x="1488" y="297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7109" name="Text Box 25"/>
          <p:cNvSpPr txBox="1">
            <a:spLocks noChangeArrowheads="1"/>
          </p:cNvSpPr>
          <p:nvPr/>
        </p:nvSpPr>
        <p:spPr bwMode="auto">
          <a:xfrm>
            <a:off x="7162800" y="3519488"/>
            <a:ext cx="276225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Trebuchet MS" charset="0"/>
              </a:rPr>
              <a:t>s</a:t>
            </a:r>
          </a:p>
        </p:txBody>
      </p:sp>
      <p:sp>
        <p:nvSpPr>
          <p:cNvPr id="47110" name="Text Box 26"/>
          <p:cNvSpPr txBox="1">
            <a:spLocks noChangeArrowheads="1"/>
          </p:cNvSpPr>
          <p:nvPr/>
        </p:nvSpPr>
        <p:spPr bwMode="auto">
          <a:xfrm>
            <a:off x="6505575" y="3976688"/>
            <a:ext cx="30480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Trebuchet MS" charset="0"/>
              </a:rPr>
              <a:t>a</a:t>
            </a:r>
          </a:p>
        </p:txBody>
      </p:sp>
      <p:sp>
        <p:nvSpPr>
          <p:cNvPr id="47111" name="Text Box 27"/>
          <p:cNvSpPr txBox="1">
            <a:spLocks noChangeArrowheads="1"/>
          </p:cNvSpPr>
          <p:nvPr/>
        </p:nvSpPr>
        <p:spPr bwMode="auto">
          <a:xfrm>
            <a:off x="6192838" y="4953000"/>
            <a:ext cx="360362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Trebuchet MS" charset="0"/>
              </a:rPr>
              <a:t>s’</a:t>
            </a:r>
          </a:p>
        </p:txBody>
      </p:sp>
      <p:sp>
        <p:nvSpPr>
          <p:cNvPr id="47112" name="Text Box 28"/>
          <p:cNvSpPr txBox="1">
            <a:spLocks noChangeArrowheads="1"/>
          </p:cNvSpPr>
          <p:nvPr/>
        </p:nvSpPr>
        <p:spPr bwMode="auto">
          <a:xfrm>
            <a:off x="6345238" y="4419600"/>
            <a:ext cx="2730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latin typeface="Trebuchet MS" charset="0"/>
              </a:rPr>
              <a:t>r</a:t>
            </a:r>
          </a:p>
        </p:txBody>
      </p:sp>
      <p:pic>
        <p:nvPicPr>
          <p:cNvPr id="47113" name="Picture 30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6"/>
          <a:srcRect/>
          <a:stretch>
            <a:fillRect/>
          </a:stretch>
        </p:blipFill>
        <p:spPr bwMode="auto">
          <a:xfrm>
            <a:off x="652379" y="5588000"/>
            <a:ext cx="75692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08A49A1-693D-744C-9092-A558DABB7E5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284"/>
    </mc:Choice>
    <mc:Fallback>
      <p:transition spd="slow" advTm="5192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6F817-0CDD-E94D-A7B6-42161B9B6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Exercise!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C08AEE-F2F3-5A44-A03F-0B3523F962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Complete MDP Exercise 1 (posted on blackboard) to make sure you understand how to update a value function using the </a:t>
            </a:r>
            <a:r>
              <a:rPr lang="en-US"/>
              <a:t>Bellman equation. 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B895F17-DE83-E24A-B8A8-5DAB4F5E8E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022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260"/>
    </mc:Choice>
    <mc:Fallback>
      <p:transition spd="slow" advTm="42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&#10;V^{\pi}(s) = \sum_a \pi(s,a) \sum_{s'} P_{ss'}^a \left[&#10;r_{ss'}^a + \gamma V^{\pi}(s') \right] = \sum_a \pi(s,a) Q^\pi(s,a)&#10;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596"/>
  <p:tag name="PICTUREFILESIZE" val="36768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12484</TotalTime>
  <Words>359</Words>
  <Application>Microsoft Macintosh PowerPoint</Application>
  <PresentationFormat>On-screen Show (4:3)</PresentationFormat>
  <Paragraphs>59</Paragraphs>
  <Slides>6</Slides>
  <Notes>3</Notes>
  <HiddenSlides>0</HiddenSlides>
  <MMClips>6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Arial</vt:lpstr>
      <vt:lpstr>Calibri</vt:lpstr>
      <vt:lpstr>Corbel</vt:lpstr>
      <vt:lpstr>Symbol</vt:lpstr>
      <vt:lpstr>Trebuchet MS</vt:lpstr>
      <vt:lpstr>Wingdings</vt:lpstr>
      <vt:lpstr>Wingdings 2</vt:lpstr>
      <vt:lpstr>Wingdings 3</vt:lpstr>
      <vt:lpstr>Module</vt:lpstr>
      <vt:lpstr>Complex Decisions: Sequential Interactions</vt:lpstr>
      <vt:lpstr>Markov Decision Process (MDP)</vt:lpstr>
      <vt:lpstr>Markov Assumption</vt:lpstr>
      <vt:lpstr>Computing return from rewards</vt:lpstr>
      <vt:lpstr>Value functions</vt:lpstr>
      <vt:lpstr>Exercise! 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32</cp:revision>
  <dcterms:created xsi:type="dcterms:W3CDTF">2012-04-16T18:51:36Z</dcterms:created>
  <dcterms:modified xsi:type="dcterms:W3CDTF">2020-04-17T06:06:26Z</dcterms:modified>
</cp:coreProperties>
</file>

<file path=docProps/thumbnail.jpeg>
</file>